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6" r:id="rId2"/>
    <p:sldId id="262" r:id="rId3"/>
    <p:sldId id="308" r:id="rId4"/>
    <p:sldId id="295" r:id="rId5"/>
    <p:sldId id="293" r:id="rId6"/>
    <p:sldId id="270" r:id="rId7"/>
    <p:sldId id="299" r:id="rId8"/>
    <p:sldId id="263" r:id="rId9"/>
    <p:sldId id="309" r:id="rId10"/>
    <p:sldId id="260" r:id="rId11"/>
    <p:sldId id="268" r:id="rId12"/>
    <p:sldId id="267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87368" autoAdjust="0"/>
  </p:normalViewPr>
  <p:slideViewPr>
    <p:cSldViewPr>
      <p:cViewPr varScale="1">
        <p:scale>
          <a:sx n="64" d="100"/>
          <a:sy n="64" d="100"/>
        </p:scale>
        <p:origin x="-102" y="-88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9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Feelings: Distrust, anger, hurt</a:t>
            </a:r>
          </a:p>
          <a:p>
            <a:r>
              <a:rPr lang="en-US" dirty="0" smtClean="0"/>
              <a:t>Liz</a:t>
            </a:r>
            <a:r>
              <a:rPr lang="en-US" baseline="0" dirty="0" smtClean="0"/>
              <a:t> and Sonia to Roleplay options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Playful: Can I come to the party too – 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havent</a:t>
            </a:r>
            <a:r>
              <a:rPr lang="en-US" baseline="0" dirty="0" smtClean="0"/>
              <a:t> been invited to a party for ages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Loving: Its so nice when you get to spend other time</a:t>
            </a:r>
            <a:r>
              <a:rPr lang="en-US" baseline="0" dirty="0" smtClean="0"/>
              <a:t> with your friends outside of school.  Have you thought about what sort of gift might be appropriate?</a:t>
            </a:r>
            <a:endParaRPr lang="en-US" dirty="0" smtClean="0"/>
          </a:p>
          <a:p>
            <a:r>
              <a:rPr lang="en-US" dirty="0" smtClean="0"/>
              <a:t>Accepting: I can see you are growing up and becoming more independent</a:t>
            </a:r>
            <a:r>
              <a:rPr lang="en-US" baseline="0" dirty="0" smtClean="0"/>
              <a:t> and that your part time job now means you can pay for things like Ubers.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not sure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ready for that yet though? Would it be ok if I take a little more time to get ready for you to be so independent? I really enjoy driving you and your friends around and am happy to be the drive, even if it means a late night.</a:t>
            </a:r>
            <a:endParaRPr lang="en-US" dirty="0" smtClean="0"/>
          </a:p>
          <a:p>
            <a:r>
              <a:rPr lang="en-US" dirty="0" smtClean="0"/>
              <a:t>Curious: Were you planning</a:t>
            </a:r>
            <a:r>
              <a:rPr lang="en-US" baseline="0" dirty="0" smtClean="0"/>
              <a:t> on sharing a ride with any friends?  Is getting an Uber home important to you or would you be ok with me collecting you, even if you want to be out a little later than usual?</a:t>
            </a:r>
            <a:endParaRPr lang="en-US" dirty="0" smtClean="0"/>
          </a:p>
          <a:p>
            <a:r>
              <a:rPr lang="en-US" dirty="0" smtClean="0"/>
              <a:t>Empathetic: I can see why getting an Uber</a:t>
            </a:r>
            <a:r>
              <a:rPr lang="en-US" baseline="0" dirty="0" smtClean="0"/>
              <a:t> home is appealing. It gives you a lot more freedom.  How about we do a little research into Uber drivers together. I believe there is a group that </a:t>
            </a:r>
            <a:r>
              <a:rPr lang="en-US" baseline="0" dirty="0" err="1" smtClean="0"/>
              <a:t>specialises</a:t>
            </a:r>
            <a:r>
              <a:rPr lang="en-US" baseline="0" dirty="0" smtClean="0"/>
              <a:t> in accredited drivers of children.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ielhughes.org/p.a.c.e..html" TargetMode="External"/><Relationship Id="rId3" Type="http://schemas.openxmlformats.org/officeDocument/2006/relationships/hyperlink" Target="https://www.youtube.com/watch?v=Y-oWUZNhEXo" TargetMode="External"/><Relationship Id="rId7" Type="http://schemas.openxmlformats.org/officeDocument/2006/relationships/hyperlink" Target="professionals.childhood.org.au/prosody/2015/03/therapeutic-parenting-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cetc.org.au/app/uploads/2021/02/Practice-Tool-Relationship-based-practice-using-polyvagal-theory.pdf" TargetMode="External"/><Relationship Id="rId5" Type="http://schemas.openxmlformats.org/officeDocument/2006/relationships/hyperlink" Target="https://cetc.org.au/app/uploads/2021/02/Practice-Tool-Exploring-the-Meaning-Behind-the-Behaviour.pdf" TargetMode="External"/><Relationship Id="rId4" Type="http://schemas.openxmlformats.org/officeDocument/2006/relationships/hyperlink" Target="https://www.inspiretraininggroup.com/level-3" TargetMode="Externa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C7500"/>
                </a:solidFill>
              </a:rPr>
              <a:t>Therapeutic</a:t>
            </a:r>
            <a:r>
              <a:rPr lang="en-US" dirty="0" smtClean="0"/>
              <a:t> Parenting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23811">
            <a:off x="5169634" y="1176029"/>
            <a:ext cx="1251120" cy="117529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7200" y="5791200"/>
            <a:ext cx="8153400" cy="914400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Parenting from </a:t>
            </a:r>
            <a:r>
              <a:rPr lang="en-US" sz="3700" dirty="0" smtClean="0">
                <a:solidFill>
                  <a:srgbClr val="FC7500"/>
                </a:solidFill>
              </a:rPr>
              <a:t>PLACE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Parenting Plus Cards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</a:rPr>
              <a:t>Parenting Plus Snapshot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224" y="3501008"/>
            <a:ext cx="1611377" cy="1513718"/>
          </a:xfrm>
        </p:spPr>
      </p:pic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6" y="1268760"/>
            <a:ext cx="38219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422" y="5895428"/>
            <a:ext cx="304800" cy="309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6050210"/>
            <a:ext cx="314400" cy="309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422" y="3861048"/>
            <a:ext cx="309563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623" y="3852369"/>
            <a:ext cx="304800" cy="3095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692696"/>
            <a:ext cx="6696744" cy="273630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 fontScale="92500" lnSpcReduction="10000"/>
          </a:bodyPr>
          <a:lstStyle/>
          <a:p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Benefits: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open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conflict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Increase in shared interests and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stronger relationships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Cortisol in flight or flight: turn the alarm clock off!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788" y="3941435"/>
            <a:ext cx="3036871" cy="241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824" y="1196752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References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348880"/>
            <a:ext cx="3810000" cy="4280520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Association of Therapeutic Parents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Sarah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Naish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 The A to Z of Therapeutic Parenting Strategies and Solutions</a:t>
            </a:r>
          </a:p>
          <a:p>
            <a:pPr algn="ctr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Sarah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Naish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Therapeutic Parenting Video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Sarah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Naish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 - Therapeutic Parenting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Sarah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Naish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Training</a:t>
            </a:r>
          </a:p>
          <a:p>
            <a:pPr algn="ctr">
              <a:defRPr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Sarah </a:t>
            </a:r>
            <a:r>
              <a:rPr lang="en-AU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Naish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 - Therapeutic Parenting Training Programs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 for Excellence 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Therapeutic Care -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CFETC - Practice Tool - Meaning behind Behaviour</a:t>
            </a:r>
            <a:endParaRPr lang="en-A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Excellence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Relationship based care</a:t>
            </a:r>
          </a:p>
          <a:p>
            <a:pPr algn="ctr">
              <a:defRPr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CFETC - Relationship Based Care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Australian Childhood Foundation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file"/>
              </a:rPr>
              <a:t>ACP Therapeutic Parenting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 Hughes PACE –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Dan Hughes - PACE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Connected Parent 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Karyn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Purvis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Connect Child 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Karyn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Purvis</a:t>
            </a: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950" y="0"/>
            <a:ext cx="459105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7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ROLE PLAY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924944"/>
            <a:ext cx="8352928" cy="22322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 teenage daughter just received an invitation to a party.  </a:t>
            </a:r>
          </a:p>
          <a:p>
            <a:pPr>
              <a:buNone/>
            </a:pPr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 asks to go and wants to ge</a:t>
            </a:r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 an Uber home.</a:t>
            </a:r>
          </a:p>
          <a:p>
            <a:pPr>
              <a:buNone/>
            </a:pPr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say “No you aren’t ready for that yet”.</a:t>
            </a:r>
          </a:p>
          <a:p>
            <a:pPr>
              <a:buNone/>
            </a:pPr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 yells back “That’s unfair all my friends are allowed to do it”</a:t>
            </a:r>
          </a:p>
          <a:p>
            <a:pPr>
              <a:buNone/>
            </a:pPr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say “And are all your friends so disrespectful too?  On second thoughts, you wont be allowed to go the party at all until you can learn to be respectful”</a:t>
            </a:r>
          </a:p>
          <a:p>
            <a:pPr>
              <a:buNone/>
            </a:pPr>
            <a:endParaRPr lang="en-US" sz="4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6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3528" y="4293096"/>
            <a:ext cx="8352928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6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think your child is feeling now?</a:t>
            </a:r>
          </a:p>
          <a:p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would be a better way to respond using the PACE model?</a:t>
            </a:r>
          </a:p>
          <a:p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therapeutic parenting?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64904"/>
            <a:ext cx="77724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parenting response to trauma and attachment disruption that drives the parenting response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a common sense approach to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behaviour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management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child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centred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approach (vs fixing)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5112603"/>
            <a:ext cx="6781800" cy="1364397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C7500"/>
                </a:solidFill>
              </a:rPr>
              <a:t>Attachment disruption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C7500"/>
                </a:solidFill>
              </a:rPr>
              <a:t>Compounding 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C7500"/>
                </a:solidFill>
              </a:rPr>
              <a:t>Loss of country, culture or parents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Resulting in complex emotional and </a:t>
            </a:r>
            <a:r>
              <a:rPr lang="en-US" sz="2400" dirty="0" err="1" smtClean="0"/>
              <a:t>behavioural</a:t>
            </a:r>
            <a:r>
              <a:rPr lang="en-US" sz="2400" dirty="0" smtClean="0"/>
              <a:t> needs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0766" y="762000"/>
            <a:ext cx="8579705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Kindship/Adopted or Permanent Care </a:t>
            </a:r>
            <a:r>
              <a:rPr lang="en-US" sz="2400" b="1" dirty="0" smtClean="0">
                <a:solidFill>
                  <a:schemeClr val="bg1"/>
                </a:solidFill>
              </a:rPr>
              <a:t>Children Experience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943" y="1752601"/>
            <a:ext cx="2563694" cy="1892424"/>
          </a:xfrm>
          <a:prstGeom prst="rect">
            <a:avLst/>
          </a:prstGeom>
        </p:spPr>
      </p:pic>
      <p:pic>
        <p:nvPicPr>
          <p:cNvPr id="8" name="Picture Placeholder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979" y="3598885"/>
            <a:ext cx="1611377" cy="1513718"/>
          </a:xfrm>
          <a:prstGeom prst="rect">
            <a:avLst/>
          </a:prstGeom>
        </p:spPr>
      </p:pic>
      <p:pic>
        <p:nvPicPr>
          <p:cNvPr id="11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23811">
            <a:off x="4953609" y="2386039"/>
            <a:ext cx="1251120" cy="1175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533400"/>
            <a:ext cx="65552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of early trauma on sense of safety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3796" y="3634257"/>
            <a:ext cx="1600200" cy="1002547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5131" y="1916832"/>
            <a:ext cx="2804822" cy="1788380"/>
          </a:xfrm>
        </p:spPr>
      </p:pic>
      <p:sp>
        <p:nvSpPr>
          <p:cNvPr id="7" name="TextBox 6"/>
          <p:cNvSpPr txBox="1"/>
          <p:nvPr/>
        </p:nvSpPr>
        <p:spPr>
          <a:xfrm>
            <a:off x="1403648" y="3904699"/>
            <a:ext cx="3168352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Disassociation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9780" y="4861717"/>
            <a:ext cx="2088232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Hyper-Arousal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483256"/>
            <a:ext cx="3168352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 fontScale="6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Depression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Anxiety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1141" y="5475782"/>
            <a:ext cx="2088232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ADHD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Defiance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Placeholder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3796" y="1273930"/>
            <a:ext cx="1600200" cy="1002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3796" y="2420888"/>
            <a:ext cx="1584732" cy="864096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IMPACT: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Isolation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Trust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7" grpId="0" animBg="1" autoUpdateAnimBg="0"/>
      <p:bldP spid="9" grpId="0" animBg="1" autoUpdateAnimBg="0"/>
      <p:bldP spid="11" grpId="0" animBg="1" autoUpdateAnimBg="0"/>
      <p:bldP spid="12" grpId="0" animBg="1" autoUpdateAnimBg="0"/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IDENTITY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DEPRIVATION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050" y="291010"/>
            <a:ext cx="2070100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91009"/>
            <a:ext cx="2059858" cy="19976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TRUST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6" y="3110410"/>
            <a:ext cx="1982935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DISENFRANCHISED GRIEF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PERVASIVE SHAME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REGULATION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4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1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82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1196752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Bad </a:t>
            </a:r>
            <a:r>
              <a:rPr lang="en-US" sz="2400" b="1" dirty="0" err="1" smtClean="0">
                <a:solidFill>
                  <a:schemeClr val="bg1"/>
                </a:solidFill>
              </a:rPr>
              <a:t>Behaviour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927" y="1196752"/>
            <a:ext cx="320040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Good </a:t>
            </a:r>
            <a:r>
              <a:rPr lang="en-US" sz="2400" b="1" dirty="0" err="1" smtClean="0">
                <a:solidFill>
                  <a:schemeClr val="bg1"/>
                </a:solidFill>
              </a:rPr>
              <a:t>Behaviour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564904"/>
            <a:ext cx="3888432" cy="3672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Rely on Control and Consequences 	= INEFFECTIVE PARENTING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Increases shame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Decreases </a:t>
            </a:r>
            <a:r>
              <a:rPr lang="en-US" sz="2400" b="1" dirty="0" err="1" smtClean="0">
                <a:solidFill>
                  <a:schemeClr val="tx1"/>
                </a:solidFill>
              </a:rPr>
              <a:t>loveability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Promotes conditional 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acceptance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7649" y="332656"/>
            <a:ext cx="4324631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Behaviour</a:t>
            </a:r>
            <a:r>
              <a:rPr lang="en-US" sz="2400" b="1" dirty="0" smtClean="0">
                <a:solidFill>
                  <a:schemeClr val="bg1"/>
                </a:solidFill>
              </a:rPr>
              <a:t> Model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652120" y="332656"/>
            <a:ext cx="2664296" cy="5976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C7500"/>
                </a:solidFill>
              </a:rPr>
              <a:t>Focus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Focus on addressing the child’s needs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Behaviour</a:t>
            </a:r>
            <a:r>
              <a:rPr lang="en-US" sz="2400" dirty="0" smtClean="0"/>
              <a:t> = Communication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Chop off the limbs or </a:t>
            </a:r>
          </a:p>
          <a:p>
            <a:pPr algn="ctr"/>
            <a:r>
              <a:rPr lang="en-US" sz="2400" dirty="0" smtClean="0"/>
              <a:t>Get to the roots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052736"/>
            <a:ext cx="7560840" cy="489654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HOW TO OF THERAPEUTIC PARENTING</a:t>
            </a:r>
          </a:p>
          <a:p>
            <a:pPr algn="ctr"/>
            <a:endParaRPr lang="en-US" sz="28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Routines/structure: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2400" dirty="0" smtClean="0"/>
              <a:t>guide and comfort/safety.</a:t>
            </a:r>
          </a:p>
          <a:p>
            <a:pPr algn="ctr"/>
            <a:r>
              <a:rPr lang="en-US" sz="2400" dirty="0" smtClean="0"/>
              <a:t>No surprises.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Nurture: </a:t>
            </a:r>
          </a:p>
          <a:p>
            <a:pPr algn="ctr"/>
            <a:r>
              <a:rPr lang="en-US" sz="2400" dirty="0" smtClean="0"/>
              <a:t>with </a:t>
            </a:r>
            <a:r>
              <a:rPr lang="en-US" sz="2400" dirty="0"/>
              <a:t>body language, voice tone and eye </a:t>
            </a:r>
            <a:r>
              <a:rPr lang="en-US" sz="2400" dirty="0" smtClean="0"/>
              <a:t>contact. Explore rather than chastise to reduce fear and achieve self regulation. </a:t>
            </a:r>
          </a:p>
          <a:p>
            <a:pPr algn="ctr"/>
            <a:r>
              <a:rPr lang="en-US" sz="2400" dirty="0" smtClean="0"/>
              <a:t>Empathy! Time-in. Joy and playfulness.  Curiosity. </a:t>
            </a:r>
          </a:p>
          <a:p>
            <a:pPr algn="ctr"/>
            <a:r>
              <a:rPr lang="en-US" sz="2400" dirty="0" smtClean="0"/>
              <a:t>Name their need. Accept the child. </a:t>
            </a:r>
          </a:p>
          <a:p>
            <a:pPr algn="ctr"/>
            <a:r>
              <a:rPr lang="en-US" sz="2400" dirty="0" smtClean="0"/>
              <a:t>Allow natural consequences linking cause and effect.</a:t>
            </a:r>
          </a:p>
          <a:p>
            <a:pPr algn="ctr"/>
            <a:endParaRPr lang="en-US" sz="2400" dirty="0"/>
          </a:p>
          <a:p>
            <a:pPr algn="ctr"/>
            <a:r>
              <a:rPr lang="en-US" sz="3000" b="1" dirty="0">
                <a:solidFill>
                  <a:schemeClr val="accent6"/>
                </a:solidFill>
              </a:rPr>
              <a:t>Take care of </a:t>
            </a:r>
            <a:r>
              <a:rPr lang="en-US" sz="3000" b="1" dirty="0" smtClean="0">
                <a:solidFill>
                  <a:schemeClr val="accent6"/>
                </a:solidFill>
              </a:rPr>
              <a:t>self: </a:t>
            </a:r>
          </a:p>
          <a:p>
            <a:pPr algn="ctr"/>
            <a:r>
              <a:rPr lang="en-US" sz="2400" dirty="0" smtClean="0"/>
              <a:t>purposeful parenting requires lots from you. </a:t>
            </a:r>
          </a:p>
          <a:p>
            <a:pPr algn="ctr"/>
            <a:r>
              <a:rPr lang="en-US" sz="2400" dirty="0" smtClean="0"/>
              <a:t>Always appear as the Queen! Repair relationships fast.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1287" y="609601"/>
            <a:ext cx="4730873" cy="354456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73826"/>
            <a:ext cx="3590704" cy="35907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4464530"/>
            <a:ext cx="6781800" cy="14127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C7500"/>
                </a:solidFill>
              </a:rPr>
              <a:t>Normalise</a:t>
            </a:r>
            <a:r>
              <a:rPr lang="en-US" sz="2400" b="1" dirty="0" smtClean="0">
                <a:solidFill>
                  <a:srgbClr val="FC7500"/>
                </a:solidFill>
              </a:rPr>
              <a:t>, Restore and </a:t>
            </a:r>
            <a:r>
              <a:rPr lang="en-US" sz="2400" b="1" dirty="0" smtClean="0">
                <a:solidFill>
                  <a:srgbClr val="FC7500"/>
                </a:solidFill>
              </a:rPr>
              <a:t>Reflect</a:t>
            </a:r>
          </a:p>
          <a:p>
            <a:pPr algn="ctr"/>
            <a:r>
              <a:rPr lang="en-US" sz="2400" b="1" dirty="0" smtClean="0">
                <a:solidFill>
                  <a:srgbClr val="FC75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oneself and ones child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62400" y="1828800"/>
            <a:ext cx="3864903" cy="285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714</Words>
  <Application>Microsoft Office PowerPoint</Application>
  <PresentationFormat>On-screen Show (4:3)</PresentationFormat>
  <Paragraphs>122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 Photo Album</vt:lpstr>
      <vt:lpstr>PowerPoint Presentation</vt:lpstr>
      <vt:lpstr>What is therapeutic parenting?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PLAY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2021-03-03T00:09:38Z</dcterms:created>
  <dcterms:modified xsi:type="dcterms:W3CDTF">2021-03-03T04:09:38Z</dcterms:modified>
</cp:coreProperties>
</file>